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obo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83F4EF7-EBBB-4185-8CFC-97A660422E66}">
  <a:tblStyle styleId="{D83F4EF7-EBBB-4185-8CFC-97A660422E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font" Target="fonts/Roboto-bold.fntdata"/><Relationship Id="rId21" Type="http://schemas.openxmlformats.org/officeDocument/2006/relationships/slide" Target="slides/slide15.xml"/><Relationship Id="rId43" Type="http://schemas.openxmlformats.org/officeDocument/2006/relationships/font" Target="fonts/Roboto-regular.fntdata"/><Relationship Id="rId24" Type="http://schemas.openxmlformats.org/officeDocument/2006/relationships/slide" Target="slides/slide18.xml"/><Relationship Id="rId46" Type="http://schemas.openxmlformats.org/officeDocument/2006/relationships/font" Target="fonts/Roboto-boldItalic.fntdata"/><Relationship Id="rId23" Type="http://schemas.openxmlformats.org/officeDocument/2006/relationships/slide" Target="slides/slide17.xml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37c70502d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37c70502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37c70502d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37c70502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37c70502d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37c70502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37c70502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37c70502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37c70502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37c70502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37c70502d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37c70502d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37c70502d_1_7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37c70502d_1_7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37c70502d_1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37c70502d_1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37c70502d_1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37c70502d_1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37c70502d_1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37c70502d_1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37c70502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37c70502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37c70502d_1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37c70502d_1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37c70502d_1_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37c70502d_1_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37c70502d_1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37c70502d_1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d37c70502d_1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d37c70502d_1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37c70502d_1_8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37c70502d_1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37c70502d_1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d37c70502d_1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37c70502d_1_1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37c70502d_1_1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37c70502d_1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37c70502d_1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37c70502d_1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37c70502d_1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37c70502d_1_8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d37c70502d_1_8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37c70502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37c70502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d37c70502d_1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d37c70502d_1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d37c70502d_1_10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d37c70502d_1_10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37c70502d_1_10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37c70502d_1_10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d37c70502d_1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d37c70502d_1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d37c70502d_1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d37c70502d_1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d37c70502d_1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d37c70502d_1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d37c70502d_1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d37c70502d_1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37c7050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37c7050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37c7050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37c7050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37c7050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37c7050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37c70502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37c70502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37c70502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37c70502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37c70502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37c70502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hyperlink" Target="https://www.nature.com/articles/s41598-020-72533-2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nature.com/articles/s41598-020-72533-2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theconversation.com/what-is-the-ace2-receptor-how-is-it-connected-to-coronavirus-and-why-might-it-be-key-to-treating-covid-19-the-experts-explain-136928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hyperlink" Target="https://cen.acs.org/pharmaceuticals/vaccines/tiny-tweak-behind-COVID-19/98/i38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medrxiv.org/content/10.1101/2020.12.21.20248640v1.full-tex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medrxiv.org/content/10.1101/2020.12.21.20248640v1.full-tex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Covid19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Wuhan and SA Variants and Their Vaccines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0" y="4743300"/>
            <a:ext cx="33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Ady Stein, Ohad Edelstein, Ofir Nesher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5801400" y="4743300"/>
            <a:ext cx="33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The Pfizer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24195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</a:t>
            </a:r>
            <a:r>
              <a:rPr b="1" lang="en"/>
              <a:t>viral codon usage often does not closely resemble the codon usage of their hosts</a:t>
            </a:r>
            <a:r>
              <a:rPr lang="en"/>
              <a:t>, </a:t>
            </a:r>
            <a:r>
              <a:rPr lang="en"/>
              <a:t>a phenomenon that is not well understood …</a:t>
            </a:r>
            <a:r>
              <a:rPr lang="en"/>
              <a:t>”</a:t>
            </a:r>
            <a:endParaRPr b="1"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992775"/>
            <a:ext cx="8520600" cy="12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Why?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Nucleotides affect the secondary structure of the RNA molecule</a:t>
            </a:r>
            <a:endParaRPr b="1"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175" y="3074450"/>
            <a:ext cx="5538258" cy="171177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/>
        </p:nvSpPr>
        <p:spPr>
          <a:xfrm>
            <a:off x="0" y="4804800"/>
            <a:ext cx="813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https://www.nature.com/articles/s41598-020-72533-2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The Pfizer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2835774"/>
            <a:ext cx="8520600" cy="18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</a:t>
            </a:r>
            <a:r>
              <a:rPr b="1" lang="en"/>
              <a:t>it has been shown that viral attenuation can be achieved through extensive changes in codon pair usage of viral genes</a:t>
            </a:r>
            <a:r>
              <a:rPr lang="en"/>
              <a:t>. … the mechanism of viral attenuation through codon pair deoptimization is not entirely clear ...”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</a:t>
            </a:r>
            <a:r>
              <a:rPr b="1" lang="en"/>
              <a:t>In the case of the S protein, this may lead to decreased binding affinity for the ACE2 protein</a:t>
            </a:r>
            <a:r>
              <a:rPr lang="en"/>
              <a:t>, thus affecting viral fitness.”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992775"/>
            <a:ext cx="8520600" cy="17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7500" lvl="1" marL="9144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Nucleotides affect the secondary structure of the RNA molecule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</a:t>
            </a:r>
            <a:r>
              <a:rPr b="1" lang="en"/>
              <a:t>viral codon usage often does not closely resemble the codon usage of their hosts</a:t>
            </a:r>
            <a:r>
              <a:rPr lang="en"/>
              <a:t>, a phenomenon that is not well understood …”</a:t>
            </a:r>
            <a:endParaRPr b="1"/>
          </a:p>
        </p:txBody>
      </p:sp>
      <p:sp>
        <p:nvSpPr>
          <p:cNvPr id="124" name="Google Shape;124;p23"/>
          <p:cNvSpPr txBox="1"/>
          <p:nvPr/>
        </p:nvSpPr>
        <p:spPr>
          <a:xfrm>
            <a:off x="0" y="4804800"/>
            <a:ext cx="813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https://www.nature.com/articles/s41598-020-72533-2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The Pfizer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/>
        </p:nvSpPr>
        <p:spPr>
          <a:xfrm>
            <a:off x="0" y="4804800"/>
            <a:ext cx="813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https://theconversation.com/what-is-the-ace2-receptor-how-is-it-connected-to-coronavirus-and-why-might-it-be-key-to-treating-covid-19-the-experts-explain-136928</a:t>
            </a:r>
            <a:endParaRPr sz="800"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2113" y="1170125"/>
            <a:ext cx="4379768" cy="348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The Pfizer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19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what about the amino acids level?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2954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Almost the same...</a:t>
            </a:r>
            <a:endParaRPr/>
          </a:p>
        </p:txBody>
      </p:sp>
      <p:sp>
        <p:nvSpPr>
          <p:cNvPr id="139" name="Google Shape;139;p25"/>
          <p:cNvSpPr txBox="1"/>
          <p:nvPr/>
        </p:nvSpPr>
        <p:spPr>
          <a:xfrm>
            <a:off x="5662525" y="209100"/>
            <a:ext cx="3224100" cy="47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Pfizer vaccine  -  Vir: Wuhan variant virus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=================================================================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MFVFLVLLPLVSSQCVNLTTRTQLPPAYTNSFTRGVYYPDKVFRSSVLHSTQDLFLPFFSNVTWFHAI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MFVFLVLLPLVSSQCVNLTTRTQLPPAYTNSFTRGVYYPDKVFRSSVLHSTQDLFLPFFSNVTWFHAI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HVSGTNGTKRFDNPVLPFNDGVYFASTEKSNIIRGWIFGTTLDSKTQSLLIVNNATNVVIKVCEFQFC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HVSGTNGTKRFDNPVLPFNDGVYFASTEKSNIIRGWIFGTTLDSKTQSLLIVNNATNVVIKVCEFQFC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NDPFLGVYYHKNNKSWMESEFRVYSSANNCTFEYVSQPFLMDLEGKQGNFKNLREFVFKNIDGYFKIY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NDPFLGVYYHKNNKSWMESEFRVYSSANNCTFEYVSQPFLMDLEGKQGNFKNLREFVFKNIDGYFKIY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SKHTPINLVRDLPQGFSALEPLVDLPIGINITRFQTLLALHRSYLTPGDSSSGWTAGAAAYYVGYLQP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SKHTPINLVRDLPQGFSALEPLVDLPIGINITRFQTLLALHRSYLTPGDSSSGWTAGAAAYYVGYLQP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RTFLLKYNENGTITDAVDCALDPLSETKCTLKSFTVEKGIYQTSNFRVQPTESIVRFPNITNLCPFGE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RTFLLKYNENGTITDAVDCALDPLSETKCTLKSFTVEKGIYQTSNFRVQPTESIVRFPNITNLCPFGE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VFNATRFASVYAWNRKRISNCVADYSVLYNSASFSTFKCYGVSPTKLNDLCFTNVYADSFVIRGDEVR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VFNATRFASVYAWNRKRISNCVADYSVLYNSASFSTFKCYGVSPTKLNDLCFTNVYADSFVIRGDEVR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QIAPGQTGKIADYNYKLPDDFTGCVIAWNSNNLDSKVGGNYNYLYRLFRKSNLKPFERDISTEIYQAG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QIAPGQTGKIADYNYKLPDDFTGCVIAWNSNNLDSKVGGNYNYLYRLFRKSNLKPFERDISTEIYQAG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STPCNGVEGFNCYFPLQSYGFQPTNGVGYQPYRVVVLSFELLHAPATVCGPKKSTNLVKNKCVNFNFN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STPCNGVEGFNCYFPLQSYGFQPTNGVGYQPYRVVVLSFELLHAPATVCGPKKSTNLVKNKCVNFNFN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GLTGTGVLTESNKKFLPFQQFGRDIADTTDAVRDPQTLEILDITPCSFGGVSVITPGTNTSNQVAVLY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GLTGTGVLTESNKKFLPFQQFGRDIADTTDAVRDPQTLEILDITPCSFGGVSVITPGTNTSNQVAVLY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QDVNCTEVPVAIHADQLTPTWRVYSTGSNVFQTRAGCLIGAEHVNNSYECDIPIGAGICASYQTQTNS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QDVNCTEVPVAIHADQLTPTWRVYSTGSNVFQTRAGCLIGAEHVNNSYECDIPIGAGICASYQTQTNS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PRRARSVASQSIIAYTMSLGAENSVAYSNNSIAIPTNFTISVTTEILPVSMTKTSVDCTMYICGDSTE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PRRARSVASQSIIAYTMSLGAENSVAYSNNSIAIPTNFTISVTTEILPVSMTKTSVDCTMYICGDSTE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CSNLLLQYGSFCTQLNRALTGIAVEQDKNTQEVFAQVKQIYKTPPIKDFGGFNFSQILPDPSKPSKRS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CSNLLLQYGSFCTQLNRALTGIAVEQDKNTQEVFAQVKQIYKTPPIKDFGGFNFSQILPDPSKPSKRS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FIEDLLFNKVTLADAGFIKQYGDCLGDIAARDLICAQKFNGLTVLPPLLTDEMIAQYTSALLAGTITS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FIEDLLFNKVTLADAGFIKQYGDCLGDIAARDLICAQKFNGLTVLPPLLTDEMIAQYTSALLAGTITS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GWTFGAGAALQIPFAMQMAYRFNGIGVTQNVLYENQKLIANQFNSAIGKIQDSLSSTASALGKLQDVV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GWTFGAGAALQIPFAMQMAYRFNGIGVTQNVLYENQKLIANQFNSAIGKIQDSLSSTASALGKLQDVV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NQNAQALNTLVKQLSSNFGAISSVLNDILSRLD</a:t>
            </a:r>
            <a:r>
              <a:rPr b="1" lang="en" sz="500">
                <a:solidFill>
                  <a:schemeClr val="lt1"/>
                </a:solidFill>
                <a:highlight>
                  <a:schemeClr val="dk1"/>
                </a:highlight>
                <a:latin typeface="Consolas"/>
                <a:ea typeface="Consolas"/>
                <a:cs typeface="Consolas"/>
                <a:sym typeface="Consolas"/>
              </a:rPr>
              <a:t>PP</a:t>
            </a: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EAEVQIDRLITGRLQSLQTYVTQQLIRAAEIRA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NQNAQALNTLVKQLSSNFGAISSVLNDILSRLDKVEAEVQIDRLITGRLQSLQTYVTQQLIRAAEIRA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^^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SANLAATKMSECVLGQSKRVDFCGKGYHLMSFPQSAPHGVVFLHVTYVPAQEKNFTTAPAICHDGKAH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SANLAATKMSECVLGQSKRVDFCGKGYHLMSFPQSAPHGVVFLHVTYVPAQEKNFTTAPAICHDGKAH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FPREGVFVSNGTHWFVTQRNFYEPQIITTDNTFVSGNCDVVIGIVNNTVYDPLQPELDSFKEELDKYF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FPREGVFVSNGTHWFVTQRNFYEPQIITTDNTFVSGNCDVVIGIVNNTVYDPLQPELDSFKEELDKYF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KNHTSPDVDLGDISGINASVVNIQKEIDRLNEVAKNLNESLIDLQELGKYEQYIKWPWYIWLGFIAGL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KNHTSPDVDLGDISGINASVVNIQKEIDRLNEVAKNLNESLIDLQELGKYEQYIKWPWYIWLGFIAGL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Vac: IAIVMVTIMLCCMTSCCSCLKGCCSCGSCCKFDEDDSEPVLKGVKLHYT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latin typeface="Consolas"/>
                <a:ea typeface="Consolas"/>
                <a:cs typeface="Consolas"/>
                <a:sym typeface="Consolas"/>
              </a:rPr>
              <a:t>Vir: IAIVMVTIMLCCMTSCCSCLKGCCSCGSCCKFDEDDSEPVLKGVKLHYT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The Pfizer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 the different </a:t>
            </a:r>
            <a:r>
              <a:rPr b="1" lang="en"/>
              <a:t>PP</a:t>
            </a:r>
            <a:r>
              <a:rPr lang="en"/>
              <a:t> amino acids?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100" y="1669925"/>
            <a:ext cx="2378049" cy="313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2775" y="1426375"/>
            <a:ext cx="1251850" cy="360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/>
          <p:nvPr/>
        </p:nvSpPr>
        <p:spPr>
          <a:xfrm>
            <a:off x="4117263" y="2825150"/>
            <a:ext cx="1520400" cy="744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 txBox="1"/>
          <p:nvPr/>
        </p:nvSpPr>
        <p:spPr>
          <a:xfrm>
            <a:off x="0" y="4804800"/>
            <a:ext cx="813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https://cen.acs.org/pharmaceuticals/vaccines/tiny-tweak-behind-COVID-19/98/i38</a:t>
            </a:r>
            <a:endParaRPr sz="1000"/>
          </a:p>
        </p:txBody>
      </p:sp>
      <p:sp>
        <p:nvSpPr>
          <p:cNvPr id="150" name="Google Shape;150;p26"/>
          <p:cNvSpPr/>
          <p:nvPr/>
        </p:nvSpPr>
        <p:spPr>
          <a:xfrm>
            <a:off x="2825150" y="698224"/>
            <a:ext cx="2384700" cy="2136956"/>
          </a:xfrm>
          <a:custGeom>
            <a:rect b="b" l="l" r="r" t="t"/>
            <a:pathLst>
              <a:path extrusionOk="0" h="78579" w="95388">
                <a:moveTo>
                  <a:pt x="0" y="19919"/>
                </a:moveTo>
                <a:cubicBezTo>
                  <a:pt x="19709" y="6778"/>
                  <a:pt x="49268" y="-7591"/>
                  <a:pt x="69443" y="4823"/>
                </a:cubicBezTo>
                <a:cubicBezTo>
                  <a:pt x="90976" y="18072"/>
                  <a:pt x="104994" y="60691"/>
                  <a:pt x="87127" y="7857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cxnSp>
        <p:nvCxnSpPr>
          <p:cNvPr id="151" name="Google Shape;151;p26"/>
          <p:cNvCxnSpPr/>
          <p:nvPr/>
        </p:nvCxnSpPr>
        <p:spPr>
          <a:xfrm rot="10800000">
            <a:off x="4220725" y="2632838"/>
            <a:ext cx="1212000" cy="12120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SA virus variant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vaccine</a:t>
            </a:r>
            <a:endParaRPr/>
          </a:p>
        </p:txBody>
      </p:sp>
      <p:sp>
        <p:nvSpPr>
          <p:cNvPr id="162" name="Google Shape;162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168" name="Google Shape;168;p29"/>
          <p:cNvGrpSpPr/>
          <p:nvPr/>
        </p:nvGrpSpPr>
        <p:grpSpPr>
          <a:xfrm>
            <a:off x="0" y="1189989"/>
            <a:ext cx="2214600" cy="3217636"/>
            <a:chOff x="0" y="1189989"/>
            <a:chExt cx="2214600" cy="3217636"/>
          </a:xfrm>
        </p:grpSpPr>
        <p:sp>
          <p:nvSpPr>
            <p:cNvPr id="169" name="Google Shape;169;p29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Identify Candidate Samples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29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Try to find candidates based on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3 mutations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, in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non well-defined sites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29"/>
          <p:cNvGrpSpPr/>
          <p:nvPr/>
        </p:nvGrpSpPr>
        <p:grpSpPr>
          <a:xfrm>
            <a:off x="1838325" y="1189775"/>
            <a:ext cx="2064000" cy="3217850"/>
            <a:chOff x="1838325" y="1189775"/>
            <a:chExt cx="2064000" cy="3217850"/>
          </a:xfrm>
        </p:grpSpPr>
        <p:sp>
          <p:nvSpPr>
            <p:cNvPr id="172" name="Google Shape;172;p29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Cull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(meta based)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29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Attempt to cull irrelevant entries, based on metadata we have on the initial candidates: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country of origin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, and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collection date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4" name="Google Shape;174;p29"/>
          <p:cNvGrpSpPr/>
          <p:nvPr/>
        </p:nvGrpSpPr>
        <p:grpSpPr>
          <a:xfrm>
            <a:off x="3516750" y="1189775"/>
            <a:ext cx="2064000" cy="3217850"/>
            <a:chOff x="3516750" y="1189775"/>
            <a:chExt cx="2064000" cy="3217850"/>
          </a:xfrm>
        </p:grpSpPr>
        <p:sp>
          <p:nvSpPr>
            <p:cNvPr id="175" name="Google Shape;175;p29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Find Spike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" name="Google Shape;176;p29"/>
            <p:cNvSpPr txBox="1"/>
            <p:nvPr/>
          </p:nvSpPr>
          <p:spPr>
            <a:xfrm>
              <a:off x="37394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Based on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the starting sequence of amino acids of the spike protein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, that all Covid19 variants seem to exhibit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7" name="Google Shape;177;p29"/>
          <p:cNvGrpSpPr/>
          <p:nvPr/>
        </p:nvGrpSpPr>
        <p:grpSpPr>
          <a:xfrm>
            <a:off x="6874025" y="1189775"/>
            <a:ext cx="2064000" cy="3217850"/>
            <a:chOff x="6874025" y="1189775"/>
            <a:chExt cx="2064000" cy="3217850"/>
          </a:xfrm>
        </p:grpSpPr>
        <p:sp>
          <p:nvSpPr>
            <p:cNvPr id="178" name="Google Shape;178;p29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 Vaccine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" name="Google Shape;179;p29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Find the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(mutated)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spike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sequence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of the SA variant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Transform the nucleotides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in a similar way to how the Wuhan vaccine was created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Append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UTRs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Done?!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0" name="Google Shape;180;p29"/>
          <p:cNvGrpSpPr/>
          <p:nvPr/>
        </p:nvGrpSpPr>
        <p:grpSpPr>
          <a:xfrm>
            <a:off x="5195350" y="1189775"/>
            <a:ext cx="2064000" cy="3217850"/>
            <a:chOff x="5195350" y="1189775"/>
            <a:chExt cx="2064000" cy="3217850"/>
          </a:xfrm>
        </p:grpSpPr>
        <p:sp>
          <p:nvSpPr>
            <p:cNvPr id="181" name="Google Shape;181;p29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Cull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(spike based)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" name="Google Shape;182;p29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Try to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identify irrelevant samples, based on</a:t>
              </a: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the properties of their </a:t>
              </a:r>
              <a:r>
                <a:rPr b="1" lang="en" sz="1100">
                  <a:latin typeface="Roboto"/>
                  <a:ea typeface="Roboto"/>
                  <a:cs typeface="Roboto"/>
                  <a:sym typeface="Roboto"/>
                </a:rPr>
                <a:t>spike proteins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Identify </a:t>
            </a:r>
            <a:r>
              <a:rPr lang="en"/>
              <a:t>Samples</a:t>
            </a:r>
            <a:endParaRPr/>
          </a:p>
        </p:txBody>
      </p:sp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we know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Mutations: G → A, A → T(U), A → 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Mutation sites, if the samples were aligned to the Wuhan variant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we don’t know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mutation sites in the non-aligned samples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30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30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30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Identify Samples</a:t>
            </a:r>
            <a:endParaRPr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311700" y="1152475"/>
            <a:ext cx="8520600" cy="3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Strategy: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Search </a:t>
            </a:r>
            <a:r>
              <a:rPr lang="en" u="sng"/>
              <a:t>for</a:t>
            </a:r>
            <a:r>
              <a:rPr lang="en"/>
              <a:t> a sequence from the Wuhan variant that contains the mutation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E.g. if “</a:t>
            </a:r>
            <a:r>
              <a:rPr lang="en" sz="1100">
                <a:solidFill>
                  <a:schemeClr val="dk1"/>
                </a:solidFill>
              </a:rPr>
              <a:t>GTTTG</a:t>
            </a:r>
            <a:r>
              <a:rPr b="1" lang="en" sz="1100">
                <a:solidFill>
                  <a:schemeClr val="dk1"/>
                </a:solidFill>
              </a:rPr>
              <a:t>A</a:t>
            </a:r>
            <a:r>
              <a:rPr lang="en" sz="1100">
                <a:solidFill>
                  <a:schemeClr val="dk1"/>
                </a:solidFill>
              </a:rPr>
              <a:t>TAACC</a:t>
            </a:r>
            <a:r>
              <a:rPr lang="en"/>
              <a:t>” in the Wuhan variant, search for “</a:t>
            </a:r>
            <a:r>
              <a:rPr lang="en" sz="1100">
                <a:solidFill>
                  <a:schemeClr val="dk1"/>
                </a:solidFill>
              </a:rPr>
              <a:t>GTTTG</a:t>
            </a:r>
            <a:r>
              <a:rPr b="1" lang="en" sz="1100">
                <a:solidFill>
                  <a:schemeClr val="dk1"/>
                </a:solidFill>
              </a:rPr>
              <a:t>C</a:t>
            </a:r>
            <a:r>
              <a:rPr lang="en" sz="1100">
                <a:solidFill>
                  <a:schemeClr val="dk1"/>
                </a:solidFill>
              </a:rPr>
              <a:t>TAACC</a:t>
            </a:r>
            <a:r>
              <a:rPr lang="en"/>
              <a:t>”</a:t>
            </a:r>
            <a:endParaRPr/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17500" lvl="2" marL="1371600" rtl="0" algn="l">
              <a:spcBef>
                <a:spcPts val="120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But, Q1: how big should the sequence around the </a:t>
            </a:r>
            <a:r>
              <a:rPr lang="en"/>
              <a:t>mutation</a:t>
            </a:r>
            <a:r>
              <a:rPr lang="en"/>
              <a:t> be?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Search in an area around the mutation site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E.g. search in: [ -100NT … MutationSiteInWuhan(</a:t>
            </a:r>
            <a:r>
              <a:rPr b="1" lang="en"/>
              <a:t>A</a:t>
            </a:r>
            <a:r>
              <a:rPr lang="en"/>
              <a:t>) … + 100NT ]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But, Q2: how big should the area we search in?</a:t>
            </a:r>
            <a:endParaRPr/>
          </a:p>
        </p:txBody>
      </p:sp>
      <p:cxnSp>
        <p:nvCxnSpPr>
          <p:cNvPr id="200" name="Google Shape;200;p31"/>
          <p:cNvCxnSpPr/>
          <p:nvPr/>
        </p:nvCxnSpPr>
        <p:spPr>
          <a:xfrm>
            <a:off x="2879075" y="2350700"/>
            <a:ext cx="1326300" cy="150900"/>
          </a:xfrm>
          <a:prstGeom prst="bentConnector3">
            <a:avLst>
              <a:gd fmla="val 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31"/>
          <p:cNvSpPr txBox="1"/>
          <p:nvPr/>
        </p:nvSpPr>
        <p:spPr>
          <a:xfrm>
            <a:off x="4140666" y="2339916"/>
            <a:ext cx="69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Mutation</a:t>
            </a:r>
            <a:endParaRPr sz="1000"/>
          </a:p>
        </p:txBody>
      </p:sp>
      <p:cxnSp>
        <p:nvCxnSpPr>
          <p:cNvPr id="202" name="Google Shape;202;p31"/>
          <p:cNvCxnSpPr/>
          <p:nvPr/>
        </p:nvCxnSpPr>
        <p:spPr>
          <a:xfrm flipH="1" rot="10800000">
            <a:off x="4744525" y="2361500"/>
            <a:ext cx="1919400" cy="156300"/>
          </a:xfrm>
          <a:prstGeom prst="bentConnector3">
            <a:avLst>
              <a:gd fmla="val 9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1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31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31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31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Covid19 (Wuhan) virus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Identify Samples</a:t>
            </a:r>
            <a:endParaRPr/>
          </a:p>
        </p:txBody>
      </p:sp>
      <p:sp>
        <p:nvSpPr>
          <p:cNvPr id="213" name="Google Shape;213;p32"/>
          <p:cNvSpPr txBox="1"/>
          <p:nvPr>
            <p:ph idx="1" type="body"/>
          </p:nvPr>
        </p:nvSpPr>
        <p:spPr>
          <a:xfrm>
            <a:off x="311700" y="1152475"/>
            <a:ext cx="85206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Answer to both questions: </a:t>
            </a:r>
            <a:r>
              <a:rPr b="1" lang="en" sz="1600"/>
              <a:t>Let’s try several options, and see if it affects the result</a:t>
            </a:r>
            <a:endParaRPr b="1" sz="1600"/>
          </a:p>
        </p:txBody>
      </p:sp>
      <p:graphicFrame>
        <p:nvGraphicFramePr>
          <p:cNvPr id="214" name="Google Shape;214;p32"/>
          <p:cNvGraphicFramePr/>
          <p:nvPr/>
        </p:nvGraphicFramePr>
        <p:xfrm>
          <a:off x="506800" y="161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{D83F4EF7-EBBB-4185-8CFC-97A660422E66}</a:tableStyleId>
              </a:tblPr>
              <a:tblGrid>
                <a:gridCol w="942875"/>
                <a:gridCol w="932125"/>
                <a:gridCol w="759600"/>
              </a:tblGrid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lt1"/>
                          </a:solidFill>
                        </a:rPr>
                        <a:t>Searched sequence length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lt1"/>
                          </a:solidFill>
                        </a:rPr>
                        <a:t>Size of area to search in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lt1"/>
                          </a:solidFill>
                        </a:rPr>
                        <a:t>Samples found</a:t>
                      </a:r>
                      <a:endParaRPr sz="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Site ± 50NT (101 NT)</a:t>
                      </a:r>
                      <a:endParaRPr sz="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300NT (601 NT)</a:t>
                      </a:r>
                      <a:endParaRPr sz="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62</a:t>
                      </a:r>
                      <a:endParaRPr sz="500"/>
                    </a:p>
                  </a:txBody>
                  <a:tcPr marT="91425" marB="91425" marR="91425" marL="91425"/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50NT (101 NT)</a:t>
                      </a:r>
                      <a:endParaRPr sz="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200NT (401 NT)</a:t>
                      </a:r>
                      <a:endParaRPr sz="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62</a:t>
                      </a:r>
                      <a:endParaRPr sz="500"/>
                    </a:p>
                  </a:txBody>
                  <a:tcPr marT="91425" marB="91425" marR="91425" marL="91425"/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50NT (101 NT)</a:t>
                      </a:r>
                      <a:endParaRPr sz="5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100NT (201 NT)</a:t>
                      </a:r>
                      <a:endParaRPr sz="5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37</a:t>
                      </a:r>
                      <a:endParaRPr sz="500"/>
                    </a:p>
                  </a:txBody>
                  <a:tcPr marT="91425" marB="91425" marR="91425" marL="91425"/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Site ± 20NT (41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300NT (601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62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20NT (41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200NT (401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62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20NT (41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100NT (201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62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10NT (21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300NT (601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10NT (21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200NT (401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10NT (21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100NT (201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5NT (11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300NT (601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5NT (11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200NT (401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2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5NT (11 NT)</a:t>
                      </a:r>
                      <a:endParaRPr sz="5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>
                          <a:solidFill>
                            <a:schemeClr val="dk1"/>
                          </a:solidFill>
                        </a:rPr>
                        <a:t>Site ± 100NT (201 NT)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500"/>
                        <a:t>64</a:t>
                      </a:r>
                      <a:endParaRPr sz="5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215" name="Google Shape;215;p32"/>
          <p:cNvSpPr txBox="1"/>
          <p:nvPr>
            <p:ph idx="1" type="body"/>
          </p:nvPr>
        </p:nvSpPr>
        <p:spPr>
          <a:xfrm>
            <a:off x="3331950" y="1962500"/>
            <a:ext cx="5652900" cy="31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Maximum 64 samples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Same 64 samples, or a subset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we search for a sequence that’s long compared to the region we are looking in, some samples will be dropped</a:t>
            </a:r>
            <a:endParaRPr/>
          </a:p>
        </p:txBody>
      </p:sp>
      <p:sp>
        <p:nvSpPr>
          <p:cNvPr id="216" name="Google Shape;216;p32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2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32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32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SA Variant - Cull Samples by Metadata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 txBox="1"/>
          <p:nvPr/>
        </p:nvSpPr>
        <p:spPr>
          <a:xfrm>
            <a:off x="563600" y="1003550"/>
            <a:ext cx="45072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SA variant samples by country: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----------------------------------------------------------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United States of America (56)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MW912490.1, MW913437.1, MW914008.1, MW914015.1, MW914445.1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MW914542.1, MW905790.1, MW905844.1, MW905875.1, MW906028.1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MW906061.1, MW907199.1, MW907323.1, MW908243.1, MW908815.1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MW909222.1, MW909347.1, MW898265.1, MW883160.1, MW877177.1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MW880890.1, MW869153.1, MW844243.1, MW844258.1, MW844743.1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MW847393.1, MW849825.1, MW795351.1, MW842292.1, MW807936.1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MW808030.1, MW808712.1, MW809047.1, MW803575.1, MW803586.1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MW793569.1, MW796654.1, MW796843.1, MW792684.1, MW792756.1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MW793005.1, MW773815.1, MW763124.1, MW763125.1, MW763126.1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MW763127.1, MW763128.1, MW763129.1, MW763130.1, MW763131.1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MW763132.1, MW687146.1, MW617734.1, MW621453.1, MW580574.1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MW580576.1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Ghana (3)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MW598408.1, MW598413.1, MW598419.1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United Kingdom (2)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HG999935.1, HG999939.1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Germany (1)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MW822592.1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Italy (1)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MW789246.1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France (1)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MW580244.1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5165050" y="1017725"/>
            <a:ext cx="36231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SA variant samples by collection month*: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----------------------------------------------------------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2021-03 (29)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MW912490.1, MW913437.1, MW914008.1, MW914015.1, MW914445.1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MW914542.1, MW905790.1, MW905844.1, MW905875.1, MW906028.1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MW906061.1, MW907199.1, MW907323.1, MW908243.1, MW908815.1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MW909222.1, MW909347.1, MW898265.1, MW883160.1, MW877177.1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MW880890.1, MW869153.1, MW847393.1, MW849825.1, MW795351.1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MW808712.1, MW809047.1, MW796843.1, MW789246.1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2021-02 (26)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MW844243.1, MW844258.1, MW844743.1, MW842292.1, MW807936.1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MW808030.1, MW803575.1, MW803586.1, MW793569.1, MW796654.1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MW792684.1, MW792756.1, MW793005.1, MW773815.1, MW763124.1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MW763125.1, MW763126.1, MW763127.1, MW763128.1, MW763129.1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MW763130.1, MW763131.1, MW763132.1, MW687146.1, MW621453.1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MW580576.1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2021-01 (7)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MW822592.1, MW580244.1, MW617734.1, MW598408.1, MW598413.1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MW598419.1, MW580574.1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5165050" y="4804800"/>
            <a:ext cx="39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* Two samples (from the UK), had no collection date</a:t>
            </a:r>
            <a:endParaRPr sz="1000"/>
          </a:p>
        </p:txBody>
      </p:sp>
      <p:sp>
        <p:nvSpPr>
          <p:cNvPr id="229" name="Google Shape;229;p33"/>
          <p:cNvSpPr txBox="1"/>
          <p:nvPr/>
        </p:nvSpPr>
        <p:spPr>
          <a:xfrm>
            <a:off x="3518850" y="4158063"/>
            <a:ext cx="218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Nothing suspicious...</a:t>
            </a:r>
            <a:endParaRPr b="1"/>
          </a:p>
        </p:txBody>
      </p:sp>
      <p:sp>
        <p:nvSpPr>
          <p:cNvPr id="230" name="Google Shape;230;p33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A72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33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33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33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Find Spike</a:t>
            </a:r>
            <a:endParaRPr/>
          </a:p>
        </p:txBody>
      </p:sp>
      <p:sp>
        <p:nvSpPr>
          <p:cNvPr id="240" name="Google Shape;24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for a sequence that the Wuhan variant has at the </a:t>
            </a:r>
            <a:r>
              <a:rPr lang="en"/>
              <a:t>beginning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Problems that might arise: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Sequence is too short: More than one finding per sample (false-positives)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Sequence is too long: Can’t find the spike in all samples (false-negatives)</a:t>
            </a:r>
            <a:endParaRPr/>
          </a:p>
        </p:txBody>
      </p:sp>
      <p:sp>
        <p:nvSpPr>
          <p:cNvPr id="241" name="Google Shape;241;p34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34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34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4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Find Spike</a:t>
            </a:r>
            <a:endParaRPr/>
          </a:p>
        </p:txBody>
      </p:sp>
      <p:sp>
        <p:nvSpPr>
          <p:cNvPr id="251" name="Google Shape;25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Searched for: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AUGUUUGUUUUUCUUGUUUUAUUGCCACUAGUCUCUAGUCAGUGUGUUAAUCUUACAACCAGAACUCAAUUACCCCCUGCAUACACUAAUUCUUUCACACGU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	A match could not be found in some of the samples</a:t>
            </a:r>
            <a:endParaRPr>
              <a:solidFill>
                <a:srgbClr val="98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Searched for: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AUGUUUGUUUUUCUUGUUUUAUUGCCACUAGUCU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8761D"/>
                </a:solidFill>
              </a:rPr>
              <a:t>Exactly one </a:t>
            </a:r>
            <a:r>
              <a:rPr lang="en" sz="1800">
                <a:solidFill>
                  <a:srgbClr val="38761D"/>
                </a:solidFill>
              </a:rPr>
              <a:t>match </a:t>
            </a:r>
            <a:r>
              <a:rPr lang="en">
                <a:solidFill>
                  <a:srgbClr val="38761D"/>
                </a:solidFill>
              </a:rPr>
              <a:t>was</a:t>
            </a:r>
            <a:r>
              <a:rPr lang="en" sz="1800">
                <a:solidFill>
                  <a:srgbClr val="38761D"/>
                </a:solidFill>
              </a:rPr>
              <a:t> found in </a:t>
            </a:r>
            <a:r>
              <a:rPr lang="en">
                <a:solidFill>
                  <a:srgbClr val="38761D"/>
                </a:solidFill>
              </a:rPr>
              <a:t>every sample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252" name="Google Shape;252;p35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5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5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5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35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6"/>
          <p:cNvSpPr txBox="1"/>
          <p:nvPr>
            <p:ph idx="1" type="body"/>
          </p:nvPr>
        </p:nvSpPr>
        <p:spPr>
          <a:xfrm>
            <a:off x="311700" y="1152475"/>
            <a:ext cx="8520600" cy="36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Found some fundamental differences between aminos: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Some samples have sequencing ambiguities </a:t>
            </a:r>
            <a:r>
              <a:rPr lang="en"/>
              <a:t>(i.e. </a:t>
            </a:r>
            <a:r>
              <a:rPr b="1" lang="en" u="sng"/>
              <a:t>X</a:t>
            </a:r>
            <a:r>
              <a:rPr lang="en"/>
              <a:t>/</a:t>
            </a:r>
            <a:r>
              <a:rPr b="1" lang="en"/>
              <a:t>Z</a:t>
            </a:r>
            <a:r>
              <a:rPr lang="en"/>
              <a:t>/</a:t>
            </a:r>
            <a:r>
              <a:rPr b="1" lang="en"/>
              <a:t>B</a:t>
            </a:r>
            <a:r>
              <a:rPr lang="en"/>
              <a:t>/</a:t>
            </a:r>
            <a:r>
              <a:rPr b="1" lang="en"/>
              <a:t>J</a:t>
            </a:r>
            <a:r>
              <a:rPr lang="en"/>
              <a:t> amino acids)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2 distinct lengths of the spike protein were found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took 3 main different approaches: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Ignore all samples that have any sequencing ambiguities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 samples by length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According to a paper that describes the SA variant mutations</a:t>
            </a:r>
            <a:endParaRPr sz="100">
              <a:solidFill>
                <a:srgbClr val="9E9E9E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200"/>
              <a:buAutoNum type="arabicPeriod"/>
            </a:pPr>
            <a:r>
              <a:rPr lang="en" sz="1200">
                <a:solidFill>
                  <a:srgbClr val="9E9E9E"/>
                </a:solidFill>
              </a:rPr>
              <a:t>(also tried to look at the end codon, but all were the same: </a:t>
            </a:r>
            <a:r>
              <a:rPr b="1" lang="en" sz="1200">
                <a:solidFill>
                  <a:srgbClr val="9E9E9E"/>
                </a:solidFill>
              </a:rPr>
              <a:t>UAA</a:t>
            </a:r>
            <a:r>
              <a:rPr lang="en" sz="1200">
                <a:solidFill>
                  <a:srgbClr val="9E9E9E"/>
                </a:solidFill>
              </a:rPr>
              <a:t>)</a:t>
            </a:r>
            <a:endParaRPr sz="1200">
              <a:solidFill>
                <a:srgbClr val="9E9E9E"/>
              </a:solidFill>
            </a:endParaRPr>
          </a:p>
        </p:txBody>
      </p:sp>
      <p:sp>
        <p:nvSpPr>
          <p:cNvPr id="263" name="Google Shape;263;p36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36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6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36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7"/>
          <p:cNvSpPr txBox="1"/>
          <p:nvPr>
            <p:ph idx="1" type="body"/>
          </p:nvPr>
        </p:nvSpPr>
        <p:spPr>
          <a:xfrm>
            <a:off x="311700" y="1152475"/>
            <a:ext cx="8520600" cy="3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Approach 1</a:t>
            </a:r>
            <a:r>
              <a:rPr lang="en"/>
              <a:t>: </a:t>
            </a:r>
            <a:r>
              <a:rPr lang="en"/>
              <a:t>Ignore all samples that have any sequencing ambiguities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After removing all samples with ambiguities, we were left with </a:t>
            </a:r>
            <a:r>
              <a:rPr b="1" lang="en"/>
              <a:t>35 samples</a:t>
            </a:r>
            <a:r>
              <a:rPr lang="en"/>
              <a:t>, that have </a:t>
            </a:r>
            <a:r>
              <a:rPr b="1" lang="en"/>
              <a:t>10 distinct spike protein sequences</a:t>
            </a:r>
            <a:r>
              <a:rPr lang="en"/>
              <a:t> (on the amino acid level)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Only one of the samples was longer than the rest by 3 (</a:t>
            </a:r>
            <a:r>
              <a:rPr b="1" lang="en"/>
              <a:t>LAL</a:t>
            </a:r>
            <a:r>
              <a:rPr lang="en"/>
              <a:t>) amino acids (</a:t>
            </a:r>
            <a:r>
              <a:rPr b="1" lang="en"/>
              <a:t>L</a:t>
            </a:r>
            <a:r>
              <a:rPr b="1" lang="en"/>
              <a:t>242_244L</a:t>
            </a:r>
            <a:r>
              <a:rPr lang="en"/>
              <a:t>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</a:t>
            </a:r>
            <a:r>
              <a:rPr b="1" lang="en"/>
              <a:t>Wuhan strain also </a:t>
            </a:r>
            <a:r>
              <a:rPr b="1" lang="en"/>
              <a:t>contains</a:t>
            </a:r>
            <a:r>
              <a:rPr b="1" lang="en"/>
              <a:t> the “extra” amino acids</a:t>
            </a:r>
            <a:r>
              <a:rPr lang="en"/>
              <a:t>, so we assumed it is a differentiating feature, and removed that sample as well - leaving </a:t>
            </a:r>
            <a:r>
              <a:rPr b="1" lang="en"/>
              <a:t>34 samples</a:t>
            </a:r>
            <a:r>
              <a:rPr lang="en"/>
              <a:t> (9 proteins)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As not all 34 samples “agreed” on what amino acid exists at every position, we used </a:t>
            </a:r>
            <a:r>
              <a:rPr b="1" lang="en"/>
              <a:t>majority vote</a:t>
            </a:r>
            <a:r>
              <a:rPr lang="en"/>
              <a:t> to decide what the </a:t>
            </a:r>
            <a:r>
              <a:rPr b="1" lang="en"/>
              <a:t>amino acid</a:t>
            </a:r>
            <a:r>
              <a:rPr lang="en"/>
              <a:t> should be, then a majority vote between the “winners”, to decide the about the </a:t>
            </a:r>
            <a:r>
              <a:rPr b="1" lang="en"/>
              <a:t>nucleotides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"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Identified </a:t>
            </a:r>
            <a:r>
              <a:rPr b="1" lang="en"/>
              <a:t>7</a:t>
            </a:r>
            <a:r>
              <a:rPr lang="en"/>
              <a:t> additional mutations (in addition to L242_244L)</a:t>
            </a:r>
            <a:endParaRPr/>
          </a:p>
        </p:txBody>
      </p:sp>
      <p:sp>
        <p:nvSpPr>
          <p:cNvPr id="274" name="Google Shape;274;p37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37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37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37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8"/>
          <p:cNvSpPr txBox="1"/>
          <p:nvPr>
            <p:ph idx="1" type="body"/>
          </p:nvPr>
        </p:nvSpPr>
        <p:spPr>
          <a:xfrm>
            <a:off x="311700" y="1152475"/>
            <a:ext cx="8520600" cy="3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/>
              <a:t>Approach 1</a:t>
            </a:r>
            <a:r>
              <a:rPr lang="en" sz="1350"/>
              <a:t>: Ignore all samples that have any sequencing ambiguities</a:t>
            </a:r>
            <a:endParaRPr sz="13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38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38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38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38"/>
          <p:cNvSpPr txBox="1"/>
          <p:nvPr/>
        </p:nvSpPr>
        <p:spPr>
          <a:xfrm>
            <a:off x="915925" y="1470975"/>
            <a:ext cx="7113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MFVFLVLLPLVSSQCVNFTTRTQLPPAYTNSFTRGVYYPDKVFRSSVLHSTQDLFLPFFSNVTWFHAIHVSGTNGTKRFANPVLPFNDGVYFASTEKSNIIRGWIFGTTLDSKTQSLLIVNNATNVVIKVCEFQFC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MFVFLVLLPLVSSQCVNLTTRTQLPPAYTNSFTRGVYYPDKVFRSSVLHSTQDLFLPFFSNVTWFHAIHVSGTNGTKRFANPVLPFNDGVYFASTEKSNIIRGWIFGTTLDSKTQSLLIVNNATNVVIKVCEFQFC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                ^^                                                                                                      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LAL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   HRSYLTPGDSSSGWTAGAAAYYVGYLQP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                           ^    ^^^              ^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 ...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RTFLLKYNENGTITDAVDCALDPLSETKCTLKSFTVEKGIYQTSNFRVQPTESIVRFPNITNLCPFGEVFNATRFASVYAWNRKRISNCVADYSVLYNSASFSTFKCYGVSPTKLNDLCFTNVYADSFVIRGDEVR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...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9"/>
          <p:cNvSpPr txBox="1"/>
          <p:nvPr>
            <p:ph idx="1" type="body"/>
          </p:nvPr>
        </p:nvSpPr>
        <p:spPr>
          <a:xfrm>
            <a:off x="311700" y="1152475"/>
            <a:ext cx="8520600" cy="38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Approach 2</a:t>
            </a:r>
            <a:r>
              <a:rPr lang="en"/>
              <a:t>: Select samples by length</a:t>
            </a:r>
            <a:endParaRPr b="1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Previous approach was “safe” but wasteful - wanted to try and use all samples, and </a:t>
            </a:r>
            <a:r>
              <a:rPr b="1" lang="en"/>
              <a:t>only ignore sequencing ambiguities on the majority vote stages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 practice, found that there are still </a:t>
            </a:r>
            <a:r>
              <a:rPr b="1" lang="en"/>
              <a:t>2 distinct lengths</a:t>
            </a:r>
            <a:r>
              <a:rPr lang="en"/>
              <a:t> of the spike protein, however not 100% sure all “longer” sequences contain </a:t>
            </a:r>
            <a:r>
              <a:rPr b="1" lang="en"/>
              <a:t>L242_244L</a:t>
            </a:r>
            <a:r>
              <a:rPr lang="en"/>
              <a:t>, as the region is occluded by sequencing ambiguities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1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Decided to cull the longer sequences (based on previous intuition): </a:t>
            </a:r>
            <a:r>
              <a:rPr b="1" lang="en"/>
              <a:t>55 samples</a:t>
            </a:r>
            <a:r>
              <a:rPr lang="en"/>
              <a:t> remained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Again </a:t>
            </a:r>
            <a:r>
              <a:rPr b="1" lang="en"/>
              <a:t>majority vote</a:t>
            </a:r>
            <a:r>
              <a:rPr lang="en"/>
              <a:t> to decide the amino acid at each point, then the nucleotides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7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result was </a:t>
            </a:r>
            <a:r>
              <a:rPr b="1" lang="en"/>
              <a:t>identical to the previous</a:t>
            </a:r>
            <a:r>
              <a:rPr lang="en"/>
              <a:t> approach</a:t>
            </a:r>
            <a:endParaRPr b="1"/>
          </a:p>
        </p:txBody>
      </p:sp>
      <p:sp>
        <p:nvSpPr>
          <p:cNvPr id="297" name="Google Shape;297;p39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39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39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9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39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0"/>
          <p:cNvSpPr txBox="1"/>
          <p:nvPr>
            <p:ph idx="1" type="body"/>
          </p:nvPr>
        </p:nvSpPr>
        <p:spPr>
          <a:xfrm>
            <a:off x="311700" y="1152475"/>
            <a:ext cx="8520600" cy="3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Approach 2</a:t>
            </a:r>
            <a:r>
              <a:rPr lang="en" sz="1500"/>
              <a:t>: Select samples by length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0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40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40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40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40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40"/>
          <p:cNvSpPr txBox="1"/>
          <p:nvPr/>
        </p:nvSpPr>
        <p:spPr>
          <a:xfrm>
            <a:off x="748650" y="1639300"/>
            <a:ext cx="74874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… NDPFLGVYYHKNNKSWMESEFRVYSSANNCTFEYVSQPFLMDLEGKQGNFKNLREFVFKNIDGYFKIYSKHTPINLVRGLPQGFSALEPLVDLPIGINITRFQTLHRSYLTPGDSSSGWTAGAAA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GYLQPRTF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18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K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8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XXXXXXXXXXXXXXXXXXXXX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2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XXXXXXXXXXXXXXXXXXXXX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AAYYVG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G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3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XXXXXXXXXXXXXXXXXXXX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2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NDPFLGVYYHKNNKSWMESEFRVYSSANNCTFEYVSQPFLMDLEGKQGNFKNLREFVFKNIDGYFKIYSKHTPINLVRGLPQGFSALEPLVDLPIGINITRFQTLHRSYLTPGDSSSGWTXGAAAYYVGYLQPRTF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</a:t>
            </a:r>
            <a:r>
              <a:rPr b="1" lang="en" sz="700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XXXXXXXXXXXXXXX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1 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NDPFLGVYYHKNNKSWMESEFRVYSSANNCTFEYVSQPFLMDLEGKQGNFKNLREFVFKNIDGYFKIYSKHTPINLVRGLPQGFSALEPLVDLPIGINITRFQTLHRSYLTPGDSSSGWTAGAAAYYVGYLQPRTF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…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700">
                <a:latin typeface="Consolas"/>
                <a:ea typeface="Consolas"/>
                <a:cs typeface="Consolas"/>
                <a:sym typeface="Consolas"/>
              </a:rPr>
              <a:t>                                                                                                    R                  T               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Approach 3</a:t>
            </a:r>
            <a:r>
              <a:rPr lang="en"/>
              <a:t>: According to a paper* that describes the SA variant’s mutations</a:t>
            </a:r>
            <a:endParaRPr b="1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paper identifies 6 mutations that were present since the first sampling of the SA variant: </a:t>
            </a:r>
            <a:r>
              <a:rPr b="1" lang="en"/>
              <a:t>D614G</a:t>
            </a:r>
            <a:r>
              <a:rPr lang="en"/>
              <a:t>, </a:t>
            </a:r>
            <a:r>
              <a:rPr b="1" lang="en"/>
              <a:t>D80A</a:t>
            </a:r>
            <a:r>
              <a:rPr lang="en"/>
              <a:t>, </a:t>
            </a:r>
            <a:r>
              <a:rPr b="1" lang="en"/>
              <a:t>D215G</a:t>
            </a:r>
            <a:r>
              <a:rPr lang="en"/>
              <a:t>, </a:t>
            </a:r>
            <a:r>
              <a:rPr b="1" lang="en"/>
              <a:t>E484K</a:t>
            </a:r>
            <a:r>
              <a:rPr lang="en"/>
              <a:t>, </a:t>
            </a:r>
            <a:r>
              <a:rPr b="1" lang="en"/>
              <a:t>N501Y</a:t>
            </a:r>
            <a:r>
              <a:rPr lang="en"/>
              <a:t>, </a:t>
            </a:r>
            <a:r>
              <a:rPr b="1" lang="en"/>
              <a:t>A701V</a:t>
            </a:r>
            <a:r>
              <a:rPr lang="en"/>
              <a:t>, and 3 more that evolved at a later stage: </a:t>
            </a:r>
            <a:r>
              <a:rPr b="1" lang="en"/>
              <a:t>L18F</a:t>
            </a:r>
            <a:r>
              <a:rPr lang="en"/>
              <a:t>, </a:t>
            </a:r>
            <a:r>
              <a:rPr b="1" lang="en"/>
              <a:t>R246I</a:t>
            </a:r>
            <a:r>
              <a:rPr lang="en"/>
              <a:t>, </a:t>
            </a:r>
            <a:r>
              <a:rPr b="1" lang="en"/>
              <a:t>K417N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</a:t>
            </a:r>
            <a:r>
              <a:rPr b="1" lang="en"/>
              <a:t>E484K</a:t>
            </a:r>
            <a:r>
              <a:rPr lang="en"/>
              <a:t> was only found to be present in &lt;0.02% of the samples outside of SA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99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9 samples</a:t>
            </a:r>
            <a:r>
              <a:rPr lang="en"/>
              <a:t> contained the </a:t>
            </a:r>
            <a:r>
              <a:rPr b="1" lang="en"/>
              <a:t>E484K</a:t>
            </a:r>
            <a:r>
              <a:rPr lang="en"/>
              <a:t> mutation, and the same 9 also contained the other 5 “early” mutations, and 1 of the “later” mutations (</a:t>
            </a:r>
            <a:r>
              <a:rPr b="1" lang="en"/>
              <a:t>7 in total</a:t>
            </a:r>
            <a:r>
              <a:rPr lang="en"/>
              <a:t>), but none had all 9 mutations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All 9 samples were of the “longer” kind: 1 clearly exhibited </a:t>
            </a:r>
            <a:r>
              <a:rPr b="1" lang="en"/>
              <a:t>L242_244L</a:t>
            </a:r>
            <a:r>
              <a:rPr lang="en"/>
              <a:t>, but on the other 8, it was at least partially occluded by sequencing ambiguities</a:t>
            </a:r>
            <a:endParaRPr/>
          </a:p>
        </p:txBody>
      </p:sp>
      <p:sp>
        <p:nvSpPr>
          <p:cNvPr id="320" name="Google Shape;320;p41"/>
          <p:cNvSpPr txBox="1"/>
          <p:nvPr/>
        </p:nvSpPr>
        <p:spPr>
          <a:xfrm>
            <a:off x="0" y="4804800"/>
            <a:ext cx="8130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https://www.medrxiv.org/content/10.1101/2020.12.21.20248640v1.full-text</a:t>
            </a:r>
            <a:endParaRPr sz="1000"/>
          </a:p>
        </p:txBody>
      </p:sp>
      <p:sp>
        <p:nvSpPr>
          <p:cNvPr id="321" name="Google Shape;321;p41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41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41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41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(Wuhan Variant) Covid19 Virus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29,903</a:t>
            </a:r>
            <a:r>
              <a:rPr lang="en"/>
              <a:t> Nucleotides long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 of which </a:t>
            </a:r>
            <a:r>
              <a:rPr b="1" lang="en"/>
              <a:t>3819</a:t>
            </a:r>
            <a:r>
              <a:rPr lang="en"/>
              <a:t> comprise the spike protein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/>
              <a:t>Not including</a:t>
            </a:r>
            <a:r>
              <a:rPr lang="en"/>
              <a:t> the end codon: </a:t>
            </a:r>
            <a:r>
              <a:rPr b="1" lang="en"/>
              <a:t>UAA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Meaning </a:t>
            </a:r>
            <a:r>
              <a:rPr b="1" lang="en"/>
              <a:t>1273 amino acids</a:t>
            </a:r>
            <a:r>
              <a:rPr lang="en"/>
              <a:t> (again not including the Stop)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Start codon </a:t>
            </a:r>
            <a:r>
              <a:rPr b="1" lang="en"/>
              <a:t>AUG</a:t>
            </a:r>
            <a:r>
              <a:rPr lang="en"/>
              <a:t> is at nucleotide </a:t>
            </a:r>
            <a:r>
              <a:rPr b="1" lang="en"/>
              <a:t>21,563</a:t>
            </a:r>
            <a:r>
              <a:rPr lang="en"/>
              <a:t> (21,562 zero based)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 a </a:t>
            </a:r>
            <a:r>
              <a:rPr b="1" lang="en"/>
              <a:t>GC</a:t>
            </a:r>
            <a:r>
              <a:rPr lang="en"/>
              <a:t> content of </a:t>
            </a:r>
            <a:r>
              <a:rPr b="1" lang="en"/>
              <a:t>37.31</a:t>
            </a:r>
            <a:r>
              <a:rPr b="1" lang="en"/>
              <a:t>%</a:t>
            </a:r>
            <a:endParaRPr b="1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00" y="3619845"/>
            <a:ext cx="8389201" cy="12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Cull Samples by Spike Protein Properties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Approach 3</a:t>
            </a:r>
            <a:r>
              <a:rPr lang="en"/>
              <a:t>: According to a paper* that describes the SA variant’s mutations</a:t>
            </a:r>
            <a:endParaRPr b="1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9 samples were identical on the amino acid level, excluding ambiguities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Excluding </a:t>
            </a:r>
            <a:r>
              <a:rPr b="1" lang="en"/>
              <a:t>L242_244L</a:t>
            </a:r>
            <a:r>
              <a:rPr lang="en"/>
              <a:t>, the 7 mutations that were found, were also found by previous approaches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99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7 mutations were only found on 9 samples, as all other 55 samples are shorter, thus any mutation appearing after L242_244L would appear in a different place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spike protein obtained in this way is </a:t>
            </a:r>
            <a:r>
              <a:rPr b="1" lang="en"/>
              <a:t>identical</a:t>
            </a:r>
            <a:r>
              <a:rPr lang="en"/>
              <a:t> to the one obtained in the previous approach (excluding L242_244L) </a:t>
            </a:r>
            <a:r>
              <a:rPr b="1" lang="en"/>
              <a:t>on the amino acids level</a:t>
            </a:r>
            <a:r>
              <a:rPr lang="en"/>
              <a:t>, but </a:t>
            </a:r>
            <a:r>
              <a:rPr b="1" lang="en"/>
              <a:t>different at 1 more nucleotide</a:t>
            </a:r>
            <a:endParaRPr b="1"/>
          </a:p>
        </p:txBody>
      </p:sp>
      <p:sp>
        <p:nvSpPr>
          <p:cNvPr id="332" name="Google Shape;332;p42"/>
          <p:cNvSpPr txBox="1"/>
          <p:nvPr/>
        </p:nvSpPr>
        <p:spPr>
          <a:xfrm>
            <a:off x="0" y="4804800"/>
            <a:ext cx="8130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 Source</a:t>
            </a:r>
            <a:r>
              <a:rPr lang="en" sz="1000"/>
              <a:t>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https://www.medrxiv.org/content/10.1101/2020.12.21.20248640v1.full-text</a:t>
            </a:r>
            <a:endParaRPr sz="1000"/>
          </a:p>
        </p:txBody>
      </p:sp>
      <p:sp>
        <p:nvSpPr>
          <p:cNvPr id="333" name="Google Shape;333;p42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42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42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42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42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Create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3"/>
          <p:cNvSpPr txBox="1"/>
          <p:nvPr>
            <p:ph idx="1" type="body"/>
          </p:nvPr>
        </p:nvSpPr>
        <p:spPr>
          <a:xfrm>
            <a:off x="311700" y="1152475"/>
            <a:ext cx="8520600" cy="3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General idea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Remain as close as possible to the the Pfizer vaccine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not possible due to mutation, best effort to resemble vaccine</a:t>
            </a:r>
            <a:endParaRPr/>
          </a:p>
        </p:txBody>
      </p:sp>
      <p:sp>
        <p:nvSpPr>
          <p:cNvPr id="344" name="Google Shape;344;p43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43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43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3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43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9" name="Google Shape;3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268" y="2452275"/>
            <a:ext cx="6057757" cy="252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Create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4"/>
          <p:cNvSpPr txBox="1"/>
          <p:nvPr>
            <p:ph idx="1" type="body"/>
          </p:nvPr>
        </p:nvSpPr>
        <p:spPr>
          <a:xfrm>
            <a:off x="311700" y="1152475"/>
            <a:ext cx="8520600" cy="3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Whatever approach was used to get to the relevant samples, the same process was used to get the final vaccine: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Agreeing on a spike protein on the amino acids level</a:t>
            </a:r>
            <a:r>
              <a:rPr lang="en"/>
              <a:t> by majority vote of the samples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Majority vote between the amino acids “winners” to decide </a:t>
            </a:r>
            <a:r>
              <a:rPr b="1" lang="en"/>
              <a:t>what nucleotides should be used</a:t>
            </a:r>
            <a:r>
              <a:rPr lang="en"/>
              <a:t> (this is actually only relevant to the nucleotides of the SA mutation, as all others will be “overridden” by the nucleotides of the vaccine for the Wuhan strain)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99"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Replace SA spike nucleotides with Wuhan vaccine nucleotides</a:t>
            </a:r>
            <a:r>
              <a:rPr lang="en"/>
              <a:t> everywhere the spike proteins agree on the amino level, and </a:t>
            </a:r>
            <a:r>
              <a:rPr b="1" lang="en"/>
              <a:t>also on the intentional PP change</a:t>
            </a:r>
            <a:r>
              <a:rPr lang="en"/>
              <a:t> of the vaccine - this removed the 1 nucleotide difference we observed between the methods</a:t>
            </a:r>
            <a:endParaRPr/>
          </a:p>
        </p:txBody>
      </p:sp>
      <p:sp>
        <p:nvSpPr>
          <p:cNvPr id="356" name="Google Shape;356;p44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4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44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44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44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Create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5"/>
          <p:cNvSpPr txBox="1"/>
          <p:nvPr>
            <p:ph idx="1" type="body"/>
          </p:nvPr>
        </p:nvSpPr>
        <p:spPr>
          <a:xfrm>
            <a:off x="311700" y="1152475"/>
            <a:ext cx="8520600" cy="3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If GC content is too high</a:t>
            </a:r>
            <a:r>
              <a:rPr lang="en"/>
              <a:t>, fix it by using </a:t>
            </a:r>
            <a:r>
              <a:rPr b="1" lang="en"/>
              <a:t>a mapping with less GC for some of the amino acids</a:t>
            </a:r>
            <a:r>
              <a:rPr lang="en"/>
              <a:t> - this resulted in a difference in 2 nucleotides between the 2 methods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the end codon and </a:t>
            </a:r>
            <a:r>
              <a:rPr b="1" lang="en"/>
              <a:t>5’ and 3’ UTRs from the Pfizer vaccine</a:t>
            </a:r>
            <a:endParaRPr b="1"/>
          </a:p>
        </p:txBody>
      </p:sp>
      <p:sp>
        <p:nvSpPr>
          <p:cNvPr id="367" name="Google Shape;367;p45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45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45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45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45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 Variant - Final Vaccine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6"/>
          <p:cNvSpPr txBox="1"/>
          <p:nvPr/>
        </p:nvSpPr>
        <p:spPr>
          <a:xfrm>
            <a:off x="669300" y="942975"/>
            <a:ext cx="79578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GAGAAUAAACUAGUAUUCUUCUGGUCCCCACAGACUCAGAGAGAACCCGCCACCAUGUUCGUGUUCCUGGUGCUGCUGCCUCUGGUGUCCAGCCAGUGUGUGAACCUGACCACCAGAACACAGCUGCCUCCAGCCU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ACACCAACAGCUUUACCAGAGGCGUGUACUACCCCGACAAGGUGUUCAGAUCCAGCGUGCUGCACUCUACCCAGGACCUGUUCCUGCCUUUCUUCAGCAACGUGACCUGGUUCCACGCCAUCCACGUGUCCGGCAC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CAAUGGCACCAAGAGAUUCGCUAACCCCGUGCUGCCCUUCAACGACGGGGUGUACUUUGCCAGCACCGAGAAGUCCAACAUCAUCAGAGGCUGGAUCUUCGGCACCACACUGGACAGCAAGACCCAGAGCCUGCUG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AUCGUGAACAACGCCACCAACGUGGUCAUCAAAGUGUGCGAGUUCCAGUUCUGCAACGACCCCUUCCUGGGCGUCUACUACCACAAGAACAACAAGAGCUGGAUGGAAAGCGAGUUCCGGGUGUACAGCAGCGCCA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ACAACUGCACCUUCGAGUACGUGUCCCAGCCUUUCCUGAUGGACCUGGAAGGCAAGCAGGGCAACUUCAAGAACCUGCGCGAGUUCGUGUUUAAGAACAUCGACGGCUACUUCAAGAUCUACAGCAAGCACACCCC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UAUCAACCUCGUGCGGGG</a:t>
            </a:r>
            <a:r>
              <a:rPr b="1" lang="en" sz="800" u="sng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CUGCCUCAGGGCUUCUCUGCUCUGGAACCCCUGGUGGAUCUGCCCAUCGGCAUCAACAUCACCCGGUUUCAGACACUGC</a:t>
            </a:r>
            <a:r>
              <a:rPr b="1" lang="en" sz="800" u="sng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UGGCCCUGC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ACAGAAGCUACCUGACACCUGGCGAUAGC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AGCAGCGGAUGGACAGCUGGUGCCGCCGCUUACUAUGUGGGCUACCUGCAGCCUAGAACCUUCCUGCUGAAGUACAACGAGAACGGCACCAUCACCGACGCCGUGGAUUGUGCUCUGGAUCCUCUGAGCGAGACAA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AGUGCACCCUGAAGUCCUUCACCGUGGAAAAGGGCAUCUACCAGACCAGCAACUUCCGGGUGCAGCCCACCGAAUCCAUCGUGCGGUUCCCCAAUAUCACCAAUCUGUGCCCCUUCGGCGAGGUGUUCAAUGCCAC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CAGAUUCGCCUCUGUGUACGCCUGGAACCGGAAGCGGAUCAGCAAUUGCGUGGCCGACUACUCCGUGCUGUACAACUCCGCCAGCUUCAGCACCUUCAAGUGCUACGGCGUGUCCCCUACCAAGCUGAACGACCUG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UGCUUCACAAACGUGUACGCCGACAGCUUCGUGAUCCGGGGAGAUGAAGUGCGGCAGAUUGCCCCUGGACAGACAGGCAACAUCGCCGACUACAACUACAAGCUGCCCGACGACUUCACCGGCUGUGUGAUUGCCU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GGAACAGCAACAACCUGGACUCCAAAGUCGGCGGCAACUACAAUUACCUGUACCGGCUGUUCCGGAAGUCCAAUCUGAAGCCCUUCGAGCGGGACAUCUCCACCGAGAUCUAUCAGGCCGGCAGCACCCCUUGUAA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CGGCGUGAAGGGCUUCAACUGCUACUUCCCACUGCAGUCCUACGGCUUUCAGCCCACAUAUGGCGUGGGCUAUCAGCCCUACAGAGUGGUGGUGCUGAGCUUCGAACUGCUGCAUGCCCCUGCCACAGUGUGCGGC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CCUAAGAAAAGCACCAAUCUCGUGAAGAACAAAUGCGUGAACUUCAACUUCAACGGCCUGACCGGCACCGGCGUGCUGACAGAGAGCAACAAGAAGUUCCUGCCAUUCCAGCAGUUUGGCCGGGAUAUCGCCGAUA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CCACAGACGCCGUUAGAGAUCCCCAGACACUGGAAAUCCUGGACAUCACCCCUUGCAGCUUCGGCGGAGUGUCUGUGAUCACCCCUGGCACCAACACCAGCAAUCAGGUGGCAGUGCUGUACCAGGG</a:t>
            </a:r>
            <a:r>
              <a:rPr b="1" lang="en" sz="800" u="sng">
                <a:solidFill>
                  <a:schemeClr val="lt1"/>
                </a:solidFill>
                <a:highlight>
                  <a:schemeClr val="dk2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GUGAACUG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UACCGAAGUGCCCGUGGCCAUUCACGCCGAUCAGCUGACACCUACAUGGCGGGUGUACUCCACCGGCAGCAAUGUGUUUCAGACCAGAGCCGGCUGUCUGAUCGGAGCCGAGCACGUGAACAAUAGCUACGAGUGC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GACAUCCCCAUCGGCGCUGGAAUCUGCGCCAGCUACCAGACACAGACAAACAGCCCUCGGAGAGCCAGAAGCGUGGCCAGCCAGAGCAUCAUUGCCUACACAAUGUCUCUGGGCGUGGAGAACAGCGUGGCCUACU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CCAACAACUCUAUCGCUAUCCCCACCAACUUCACCAUCAGCGUGACCACAGAGAUCCUGCCUGUGUCCAUGACCAAGACCAGCGUGGACUGCACCAUGUACAUCUGCGGCGAUUCCACCGAGUGCUCCAACCUGCU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GCUGCAGUACGGCAGCUUCUGCACCCAGCUGAAUAGAGCCCUGACAGGGAUCGCCGUGGAACAGGACAAGAACACCCAAGAGGUGUUCGCCCAAGUGAAGCAGAUCUACAAGACCCCUCCUAUCAAGGACUUCGGC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GGCUUCAAUUUCAGCCAGAUUCUGCCCGAUCCUAGCAAGCCCAGCAAGCGGAGCUUCAUCGAGGACCUGCUGUUCAACAAAGUGACACUGGCCGACGCCGGCUUCAUCAAGCAGUAUGGCGAUUGUCUGGGCGACA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UUGCCGCCAGGGAUCUGAUUUGCGCCCAGAAGUUUAACGGACUGACAGUGCUGCCUCCUCUGCUGACCGAUGAGAUGAUCGCCCAGUACACAUCUGCCCUGCUGGCCGGCACAAUCACAAGCGGCUGGACAUUUGG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AGCAGGCGCCGCUCUGCAGAUCCCCUUUGCUAUGCAGAUGGCCUACCGGUUCAACGGCAUCGGAGUGACCCAGAAUGUGCUGUACGAGAACCAGAAGCUGAUCGCCAACCAGUUCAACAGCGCCAUCGGCAAGAUC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CAGGACAGCCUGAGCAGCACAGCAAGCGCCCUGGGAAAGCUGCAGGACGUGGUCAACCAGAAUGCCCAGGCACUGAACACCCUGGUCAAGCAGCUGUCCUCCAACUUCGGCGCCAUCAGCUCUGUGCUGAACGAUA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UCCUGAGCAGACUGGACCCUCCUGAGGCCGAGGUGCAGAUCGACAGACUGAUCACAGGCAGACUGCAGAGCCUCCAGACAUACGUGACCCAGCAGCUGAUCAGAGCCGCCGAGAUUAGAGCCUCUGCCAAUCUGGC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CGCCACCAAGAUGUCUGAGUGUGUGCUGGGCCAGAGCAAGAGAGUGGACUUUUGCGGCAAGGGCUACCACCUGAUGAGCUUCCCUCAGUCUGCCCCUCACGGCGUGGUGUUUCUGCACGUGACAUAUGUGCCCGCU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CAAGAGAAGAAUUUCACCACCGCUCCAGCCAUCUGCCACGACGGCAAAGCCCACUUUCCUAGAGAAGGCGUGUUCGUGUCCAACGGCACCCAUUGGUUCGUGACACAGCGGAACUUCUACGAGCCCCAGAUCAUCA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CCACCGACAACACCUUCGUGUCUGGCAACUGCGACGUCGUGAUCGGCAUUGUGAACAAUACCGUGUACGACCCUCUGCAGCCCGAGCUGGACAGCUUCAAAGAGGAACUGGACAAGUACUUUAAGAACCACACAAG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CCCCGACGUGGACCUGGGCGAUAUCAGCGGAAUCAAUGCCAGCGUCGUGAACAUCCAGAAAGAGAUCGACCGGCUGAACGAGGUGGCCAAGAAUCUGAACGAGAGCCUGAUCGACCUGCAAGAACUGGGGAAGUAC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GAGCAGUACAUCAAGUGGCCCUGGUACAUCUGGCUGGGCUUUAUCGCCGGACUGAUUGCCAUCGUGAUGGUCACAAUCAUGCUGUGUUGCAUGACCAGCUGCUGUAGCUGCCUGAAGGGCUGUUGUAGCUGUGGCA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GCUGCUGCAAGUUCGACGAGGACGAUUCUGAGCCCGUGCUGAAGGGCGUGAAACUGCACUACACAUGAUGACUCGAGCUGGUACUGCAUGCACGCAAUGCUAGCUGCCCCUUUCCCGUCCUGGGUACCCCGAGUCU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CCCCCGACCUCGGGUCCCAGGUAUGCUCCCACCUCCACCUGCCCCACUCACCACCUCUGCUAGUUCCAGACACCUCCCAAGCACGCAGCAAUGCAGCUCAAAACGCUUAGCCUAGCCACACCCCCACGGGAAACAG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onsolas"/>
                <a:ea typeface="Consolas"/>
                <a:cs typeface="Consolas"/>
                <a:sym typeface="Consolas"/>
              </a:rPr>
              <a:t>CAGUGAUUAACCUUUAGCAAUAAACGAAAGUUUAACUAAGCUAUACUAACCCCAGGGUUGGUCAAUUUCGUGCCAGCCACACCCUGGAGCUAGCA</a:t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46"/>
          <p:cNvSpPr/>
          <p:nvPr/>
        </p:nvSpPr>
        <p:spPr>
          <a:xfrm>
            <a:off x="-1" y="111"/>
            <a:ext cx="1146600" cy="346200"/>
          </a:xfrm>
          <a:prstGeom prst="homePlate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Candidate Samples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46"/>
          <p:cNvSpPr/>
          <p:nvPr/>
        </p:nvSpPr>
        <p:spPr>
          <a:xfrm>
            <a:off x="951925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(meta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46"/>
          <p:cNvSpPr/>
          <p:nvPr/>
        </p:nvSpPr>
        <p:spPr>
          <a:xfrm>
            <a:off x="1821051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Spike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46"/>
          <p:cNvSpPr/>
          <p:nvPr/>
        </p:nvSpPr>
        <p:spPr>
          <a:xfrm>
            <a:off x="3559524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D838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Vaccine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46"/>
          <p:cNvSpPr/>
          <p:nvPr/>
        </p:nvSpPr>
        <p:spPr>
          <a:xfrm>
            <a:off x="2690269" y="0"/>
            <a:ext cx="1068900" cy="346200"/>
          </a:xfrm>
          <a:prstGeom prst="chevron">
            <a:avLst>
              <a:gd fmla="val 50000" name="adj"/>
            </a:avLst>
          </a:prstGeom>
          <a:solidFill>
            <a:srgbClr val="9E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Cull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(spike based)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Vaccines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Moderna Vaccine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4004</a:t>
            </a:r>
            <a:r>
              <a:rPr lang="en"/>
              <a:t> Nucleotides long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 of which </a:t>
            </a:r>
            <a:r>
              <a:rPr b="1" lang="en"/>
              <a:t>3819</a:t>
            </a:r>
            <a:r>
              <a:rPr lang="en"/>
              <a:t> comprise the spike protein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/>
              <a:t>Not including</a:t>
            </a:r>
            <a:r>
              <a:rPr lang="en"/>
              <a:t> the end codon: </a:t>
            </a:r>
            <a:r>
              <a:rPr b="1" lang="en"/>
              <a:t>UGA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Meaning </a:t>
            </a:r>
            <a:r>
              <a:rPr b="1" lang="en"/>
              <a:t>1273 amino acids</a:t>
            </a:r>
            <a:r>
              <a:rPr lang="en"/>
              <a:t> (again not including the Stop)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Start codon </a:t>
            </a:r>
            <a:r>
              <a:rPr b="1" lang="en"/>
              <a:t>AUG</a:t>
            </a:r>
            <a:r>
              <a:rPr lang="en"/>
              <a:t> is at nucleotide </a:t>
            </a:r>
            <a:r>
              <a:rPr b="1" lang="en"/>
              <a:t>58</a:t>
            </a:r>
            <a:r>
              <a:rPr lang="en"/>
              <a:t> (57 zero based)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 a </a:t>
            </a:r>
            <a:r>
              <a:rPr b="1" lang="en"/>
              <a:t>GC</a:t>
            </a:r>
            <a:r>
              <a:rPr lang="en"/>
              <a:t> content of </a:t>
            </a:r>
            <a:r>
              <a:rPr b="1" lang="en"/>
              <a:t>62.30</a:t>
            </a:r>
            <a:r>
              <a:rPr b="1" lang="en"/>
              <a:t>%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Pfizer Vaccine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>
                <a:highlight>
                  <a:srgbClr val="CFE2F3"/>
                </a:highlight>
              </a:rPr>
              <a:t>4175</a:t>
            </a:r>
            <a:r>
              <a:rPr lang="en">
                <a:highlight>
                  <a:srgbClr val="CFE2F3"/>
                </a:highlight>
              </a:rPr>
              <a:t> Nucleotides long</a:t>
            </a:r>
            <a:endParaRPr>
              <a:highlight>
                <a:srgbClr val="CFE2F3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 of which </a:t>
            </a:r>
            <a:r>
              <a:rPr b="1" lang="en"/>
              <a:t>3819</a:t>
            </a:r>
            <a:r>
              <a:rPr lang="en"/>
              <a:t> comprise the spike protein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/>
              <a:t>Not including</a:t>
            </a:r>
            <a:r>
              <a:rPr lang="en"/>
              <a:t> the end codon: </a:t>
            </a:r>
            <a:r>
              <a:rPr b="1" lang="en"/>
              <a:t>UGA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Meaning </a:t>
            </a:r>
            <a:r>
              <a:rPr b="1" lang="en"/>
              <a:t>1273 amino acids</a:t>
            </a:r>
            <a:r>
              <a:rPr lang="en"/>
              <a:t> (again not including the Stop)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CFE2F3"/>
                </a:highlight>
              </a:rPr>
              <a:t>Start codon </a:t>
            </a:r>
            <a:r>
              <a:rPr b="1" lang="en">
                <a:highlight>
                  <a:srgbClr val="CFE2F3"/>
                </a:highlight>
              </a:rPr>
              <a:t>AUG</a:t>
            </a:r>
            <a:r>
              <a:rPr lang="en">
                <a:highlight>
                  <a:srgbClr val="CFE2F3"/>
                </a:highlight>
              </a:rPr>
              <a:t> is at nucleotide </a:t>
            </a:r>
            <a:r>
              <a:rPr b="1" lang="en">
                <a:highlight>
                  <a:srgbClr val="CFE2F3"/>
                </a:highlight>
              </a:rPr>
              <a:t>55</a:t>
            </a:r>
            <a:r>
              <a:rPr lang="en">
                <a:highlight>
                  <a:srgbClr val="CFE2F3"/>
                </a:highlight>
              </a:rPr>
              <a:t> (54 zero based)</a:t>
            </a:r>
            <a:endParaRPr>
              <a:highlight>
                <a:srgbClr val="CFE2F3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CFE2F3"/>
                </a:highlight>
              </a:rPr>
              <a:t>Has a </a:t>
            </a:r>
            <a:r>
              <a:rPr b="1" lang="en">
                <a:highlight>
                  <a:srgbClr val="CFE2F3"/>
                </a:highlight>
              </a:rPr>
              <a:t>GC</a:t>
            </a:r>
            <a:r>
              <a:rPr lang="en">
                <a:highlight>
                  <a:srgbClr val="CFE2F3"/>
                </a:highlight>
              </a:rPr>
              <a:t> content of </a:t>
            </a:r>
            <a:r>
              <a:rPr b="1" lang="en">
                <a:highlight>
                  <a:srgbClr val="CFE2F3"/>
                </a:highlight>
              </a:rPr>
              <a:t>56.99%</a:t>
            </a:r>
            <a:endParaRPr b="1">
              <a:highlight>
                <a:srgbClr val="CFE2F3"/>
              </a:highlight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So not identical on the nucleotide level to the Moderna vaccine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But identical on the amino acid level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Pfizer Vaccine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1273</a:t>
            </a:r>
            <a:r>
              <a:rPr lang="en"/>
              <a:t> amino acids (again not including the Stop)</a:t>
            </a:r>
            <a:endParaRPr b="1">
              <a:highlight>
                <a:srgbClr val="CFE2F3"/>
              </a:highlight>
            </a:endParaRPr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138" y="1770625"/>
            <a:ext cx="3873725" cy="295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Pfizer Vaccine</a:t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1273</a:t>
            </a:r>
            <a:r>
              <a:rPr lang="en"/>
              <a:t> amino acids (again not including the Stop)</a:t>
            </a:r>
            <a:endParaRPr b="1">
              <a:highlight>
                <a:srgbClr val="CFE2F3"/>
              </a:highlight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934" y="1769200"/>
            <a:ext cx="3873726" cy="3034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Pfizer Vaccine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10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Has a different </a:t>
            </a:r>
            <a:r>
              <a:rPr b="1" lang="en"/>
              <a:t>GC</a:t>
            </a:r>
            <a:r>
              <a:rPr lang="en"/>
              <a:t> content than the virus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56.99%</a:t>
            </a:r>
            <a:r>
              <a:rPr lang="en"/>
              <a:t> (vaccine) vs </a:t>
            </a:r>
            <a:r>
              <a:rPr b="1" lang="en"/>
              <a:t>37.31%</a:t>
            </a:r>
            <a:r>
              <a:rPr lang="en"/>
              <a:t> (virus)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 not identical at the nucleotide level to the virus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2879075"/>
            <a:ext cx="8520600" cy="19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Why?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Nucleotides </a:t>
            </a:r>
            <a:r>
              <a:rPr b="1" lang="en"/>
              <a:t>affect</a:t>
            </a:r>
            <a:r>
              <a:rPr b="1" lang="en"/>
              <a:t> the secondary structure of the RNA molecule</a:t>
            </a:r>
            <a:endParaRPr b="1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